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1" r:id="rId3"/>
    <p:sldId id="268" r:id="rId4"/>
    <p:sldId id="269" r:id="rId5"/>
    <p:sldId id="27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5D7E9-63C7-4538-8F7A-8DCCF17C3E3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13DA2-394F-49A2-BA4A-816DF17A2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5D7E9-63C7-4538-8F7A-8DCCF17C3E3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13DA2-394F-49A2-BA4A-816DF17A2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5D7E9-63C7-4538-8F7A-8DCCF17C3E3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13DA2-394F-49A2-BA4A-816DF17A2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5D7E9-63C7-4538-8F7A-8DCCF17C3E3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13DA2-394F-49A2-BA4A-816DF17A2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5D7E9-63C7-4538-8F7A-8DCCF17C3E3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13DA2-394F-49A2-BA4A-816DF17A2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5D7E9-63C7-4538-8F7A-8DCCF17C3E3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13DA2-394F-49A2-BA4A-816DF17A2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5D7E9-63C7-4538-8F7A-8DCCF17C3E3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13DA2-394F-49A2-BA4A-816DF17A2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5D7E9-63C7-4538-8F7A-8DCCF17C3E3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13DA2-394F-49A2-BA4A-816DF17A2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5D7E9-63C7-4538-8F7A-8DCCF17C3E3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13DA2-394F-49A2-BA4A-816DF17A2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5D7E9-63C7-4538-8F7A-8DCCF17C3E3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13DA2-394F-49A2-BA4A-816DF17A2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5D7E9-63C7-4538-8F7A-8DCCF17C3E3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13DA2-394F-49A2-BA4A-816DF17A2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25D7E9-63C7-4538-8F7A-8DCCF17C3E3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2513DA2-394F-49A2-BA4A-816DF17A2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j001.weebly.com/" TargetMode="External"/><Relationship Id="rId2" Type="http://schemas.openxmlformats.org/officeDocument/2006/relationships/hyperlink" Target="http://www.turniti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ngrade.com/reidm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Fourth Amendment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40" dirty="0" smtClean="0"/>
              <a:t>And Probable Cause</a:t>
            </a:r>
            <a:endParaRPr lang="en-US" sz="304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shall not be violated, and no Warrants shall issue, but upon probable cause,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upported by Oath or affirmation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articularly describing the</a:t>
            </a:r>
          </a:p>
          <a:p>
            <a:pPr lvl="2"/>
            <a:r>
              <a:rPr lang="en-US" dirty="0" smtClean="0"/>
              <a:t>Place to be searched and the </a:t>
            </a:r>
          </a:p>
          <a:p>
            <a:pPr lvl="2"/>
            <a:r>
              <a:rPr lang="en-US" dirty="0" smtClean="0"/>
              <a:t>Persons or things to be seized.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Critical Legal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prevention against unreasonable searches and seizures</a:t>
            </a:r>
          </a:p>
          <a:p>
            <a:r>
              <a:rPr lang="en-US" dirty="0" smtClean="0"/>
              <a:t>And the requirement of probable cause to issue a warrant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2544762"/>
          </a:xfrm>
        </p:spPr>
        <p:txBody>
          <a:bodyPr>
            <a:normAutofit/>
          </a:bodyPr>
          <a:lstStyle/>
          <a:p>
            <a:r>
              <a:rPr lang="en-US" dirty="0" smtClean="0"/>
              <a:t>Reasonable Searches </a:t>
            </a:r>
            <a:br>
              <a:rPr lang="en-US" dirty="0" smtClean="0"/>
            </a:br>
            <a:r>
              <a:rPr lang="en-US" dirty="0" smtClean="0"/>
              <a:t>verse </a:t>
            </a:r>
            <a:br>
              <a:rPr lang="en-US" dirty="0" smtClean="0"/>
            </a:br>
            <a:r>
              <a:rPr lang="en-US" dirty="0" smtClean="0"/>
              <a:t>Probable </a:t>
            </a:r>
            <a:r>
              <a:rPr lang="en-US" dirty="0"/>
              <a:t>C</a:t>
            </a:r>
            <a:r>
              <a:rPr lang="en-US" dirty="0" smtClean="0"/>
              <a:t>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153400" cy="2819400"/>
          </a:xfrm>
        </p:spPr>
        <p:txBody>
          <a:bodyPr>
            <a:noAutofit/>
          </a:bodyPr>
          <a:lstStyle/>
          <a:p>
            <a:r>
              <a:rPr lang="en-US" sz="2090" dirty="0" smtClean="0"/>
              <a:t>For an officer to reasonable search a suspect, their premises (or automobile) and seize any evidence found during that search, the officer must first; </a:t>
            </a:r>
          </a:p>
          <a:p>
            <a:pPr lvl="1"/>
            <a:r>
              <a:rPr lang="en-US" sz="2090" dirty="0" smtClean="0"/>
              <a:t>Establish that probable cause exists that the person committed a crime </a:t>
            </a:r>
          </a:p>
          <a:p>
            <a:pPr lvl="1"/>
            <a:r>
              <a:rPr lang="en-US" sz="2090" dirty="0" smtClean="0"/>
              <a:t>Product a document called a warrant from a judge, stating that probable cause exists.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Probable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Exists if there is a substantial likelihood that a </a:t>
            </a:r>
          </a:p>
          <a:p>
            <a:pPr lvl="1"/>
            <a:r>
              <a:rPr lang="en-US" dirty="0" smtClean="0"/>
              <a:t>Crime was committed</a:t>
            </a:r>
          </a:p>
          <a:p>
            <a:pPr lvl="1"/>
            <a:r>
              <a:rPr lang="en-US" dirty="0" smtClean="0"/>
              <a:t>The suspect committed that crime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Probable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Probable cause involves a likelihood – not just a probability that the suspect committed the crime</a:t>
            </a:r>
          </a:p>
          <a:p>
            <a:r>
              <a:rPr lang="en-US" dirty="0" smtClean="0"/>
              <a:t>And the officer can conduct searches and seizures without a warrant from a judge under certain circumstances</a:t>
            </a:r>
          </a:p>
          <a:p>
            <a:pPr lvl="2"/>
            <a:r>
              <a:rPr lang="en-US" dirty="0" smtClean="0"/>
              <a:t>Incident to an arrest</a:t>
            </a:r>
          </a:p>
          <a:p>
            <a:pPr lvl="2"/>
            <a:r>
              <a:rPr lang="en-US" dirty="0" smtClean="0"/>
              <a:t>Consent searches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Probable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Suspicion does not equal probable cause</a:t>
            </a:r>
          </a:p>
          <a:p>
            <a:r>
              <a:rPr lang="en-US" dirty="0" smtClean="0"/>
              <a:t>The burden of probable cause requires more than mere suspicion on a police officer’s part.</a:t>
            </a:r>
          </a:p>
          <a:p>
            <a:r>
              <a:rPr lang="en-US" dirty="0" smtClean="0"/>
              <a:t>The officer must know of facts and circumstances that would reasonably lead to the belief that an offense has been or is being committed.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Probable Cause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Personal observations – based on training,  experience, expertise</a:t>
            </a:r>
          </a:p>
          <a:p>
            <a:r>
              <a:rPr lang="en-US" dirty="0" smtClean="0"/>
              <a:t>Information- eyewitnesses, informants, bulletins or broadcasts (believed to be reliable)</a:t>
            </a:r>
          </a:p>
          <a:p>
            <a:r>
              <a:rPr lang="en-US" dirty="0" smtClean="0"/>
              <a:t>Plain view evidence</a:t>
            </a:r>
          </a:p>
          <a:p>
            <a:r>
              <a:rPr lang="en-US" dirty="0" smtClean="0"/>
              <a:t>In unique cases, persons who associate with others where there is criminal activity, officers may have grounds to stop, however it is not generally used to establish probable cause.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www.turnitin.com</a:t>
            </a:r>
            <a:r>
              <a:rPr lang="en-US" dirty="0" smtClean="0"/>
              <a:t> </a:t>
            </a:r>
            <a:r>
              <a:rPr lang="en-US" smtClean="0"/>
              <a:t>, </a:t>
            </a:r>
            <a:r>
              <a:rPr lang="en-US" smtClean="0">
                <a:hlinkClick r:id="rId3"/>
              </a:rPr>
              <a:t>www.aj001.weebly.com</a:t>
            </a:r>
            <a:r>
              <a:rPr lang="en-US" smtClean="0"/>
              <a:t>, or </a:t>
            </a:r>
            <a:r>
              <a:rPr lang="en-US" dirty="0" smtClean="0">
                <a:hlinkClick r:id="rId4"/>
              </a:rPr>
              <a:t>www.engrade.com/reidmi</a:t>
            </a:r>
            <a:r>
              <a:rPr lang="en-US" dirty="0" smtClean="0"/>
              <a:t> has </a:t>
            </a:r>
            <a:r>
              <a:rPr lang="en-US" dirty="0" smtClean="0"/>
              <a:t>a tab for completion of this written assignment.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A Probable Cause question will be on the next test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 the end of this presentation you should be able to understand;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4191000"/>
          </a:xfrm>
        </p:spPr>
        <p:txBody>
          <a:bodyPr/>
          <a:lstStyle/>
          <a:p>
            <a:pPr lvl="1"/>
            <a:r>
              <a:rPr lang="en-US" dirty="0" smtClean="0"/>
              <a:t>Fourth Amendment of the U.S. Constitution</a:t>
            </a:r>
          </a:p>
          <a:p>
            <a:pPr lvl="1"/>
            <a:r>
              <a:rPr lang="en-US" dirty="0" smtClean="0"/>
              <a:t>How the Constitution limits police behavior</a:t>
            </a:r>
          </a:p>
          <a:p>
            <a:pPr lvl="1"/>
            <a:r>
              <a:rPr lang="en-US" dirty="0" smtClean="0"/>
              <a:t>Sources of Probable cause</a:t>
            </a:r>
          </a:p>
          <a:p>
            <a:pPr lvl="1"/>
            <a:r>
              <a:rPr lang="en-US" dirty="0" smtClean="0"/>
              <a:t>How to define the following terms</a:t>
            </a:r>
          </a:p>
          <a:p>
            <a:pPr lvl="2"/>
            <a:r>
              <a:rPr lang="en-US" dirty="0" smtClean="0"/>
              <a:t>Searches and Seizures</a:t>
            </a:r>
          </a:p>
          <a:p>
            <a:pPr lvl="2"/>
            <a:r>
              <a:rPr lang="en-US" dirty="0" smtClean="0"/>
              <a:t>Probable Cause</a:t>
            </a:r>
          </a:p>
          <a:p>
            <a:pPr lvl="2"/>
            <a:r>
              <a:rPr lang="en-US" dirty="0" smtClean="0"/>
              <a:t>Reasonable Searches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Searches and Seizures</a:t>
            </a:r>
          </a:p>
          <a:p>
            <a:pPr lvl="1"/>
            <a:r>
              <a:rPr lang="en-US" dirty="0" smtClean="0"/>
              <a:t>The legal term that generally refers to the searching and the confiscating (taking) of evidence by law enforcement officers.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Probable Cause –</a:t>
            </a:r>
          </a:p>
          <a:p>
            <a:pPr lvl="1"/>
            <a:r>
              <a:rPr lang="en-US" dirty="0" smtClean="0"/>
              <a:t>Reasonable ground to believe the existence of facts warranting certain actions, such as the search or arrest of a person.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Reasonable –</a:t>
            </a:r>
          </a:p>
          <a:p>
            <a:pPr lvl="1"/>
            <a:r>
              <a:rPr lang="en-US" dirty="0" smtClean="0"/>
              <a:t>In the context of criminal law, an action by a law enforcement officer that is appropriate under the circumstances.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Probable Cause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all about boundaries;</a:t>
            </a:r>
          </a:p>
          <a:p>
            <a:pPr lvl="1"/>
            <a:r>
              <a:rPr lang="en-US" dirty="0" smtClean="0"/>
              <a:t>In Michigan v. Fisher, the Supreme court did not address whether Fisher was guilty or innocent of the weapons charges against him.  That was for a trial court to decide.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Probable Cause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Rather, the Court ruled that Officer </a:t>
            </a:r>
            <a:r>
              <a:rPr lang="en-US" dirty="0" err="1" smtClean="0"/>
              <a:t>Goolsby</a:t>
            </a:r>
            <a:r>
              <a:rPr lang="en-US" dirty="0" smtClean="0"/>
              <a:t> had not overstepped the boundaries of his authority in entering and searching Fisher’s home.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(which falls under the Fourth Amendment of the Constitution)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Probable Cause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boundaries, law enforcement officers must understand the </a:t>
            </a:r>
          </a:p>
          <a:p>
            <a:pPr lvl="1"/>
            <a:r>
              <a:rPr lang="en-US" dirty="0" smtClean="0"/>
              <a:t>Fourth Amendment of the United States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right of the people to be secure in their;</a:t>
            </a:r>
          </a:p>
          <a:p>
            <a:pPr lvl="1"/>
            <a:r>
              <a:rPr lang="en-US" dirty="0" smtClean="0"/>
              <a:t>Persons</a:t>
            </a:r>
          </a:p>
          <a:p>
            <a:pPr lvl="1"/>
            <a:r>
              <a:rPr lang="en-US" dirty="0" smtClean="0"/>
              <a:t>Houses</a:t>
            </a:r>
          </a:p>
          <a:p>
            <a:pPr lvl="1"/>
            <a:r>
              <a:rPr lang="en-US" dirty="0" smtClean="0"/>
              <a:t>Papers and affects</a:t>
            </a:r>
          </a:p>
          <a:p>
            <a:pPr lvl="1">
              <a:buNone/>
            </a:pPr>
            <a:r>
              <a:rPr lang="en-US" dirty="0" smtClean="0"/>
              <a:t>Against unreasonable searches and seizures,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132</TotalTime>
  <Words>565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Fourth Amendment </vt:lpstr>
      <vt:lpstr>By the end of this presentation you should be able to understand;</vt:lpstr>
      <vt:lpstr>Term Defined</vt:lpstr>
      <vt:lpstr>Term Defined</vt:lpstr>
      <vt:lpstr>Term Defined</vt:lpstr>
      <vt:lpstr>Probable Cause </vt:lpstr>
      <vt:lpstr>Probable Cause </vt:lpstr>
      <vt:lpstr>Probable Cause </vt:lpstr>
      <vt:lpstr>Fourth Amendment</vt:lpstr>
      <vt:lpstr>Fourth Amendment</vt:lpstr>
      <vt:lpstr>Two Critical Legal Concepts</vt:lpstr>
      <vt:lpstr>Reasonable Searches  verse  Probable Cause</vt:lpstr>
      <vt:lpstr>Probable Cause</vt:lpstr>
      <vt:lpstr>Probable Cause</vt:lpstr>
      <vt:lpstr>Probable cause</vt:lpstr>
      <vt:lpstr>Probable Cause Sources</vt:lpstr>
      <vt:lpstr>End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Administration of Justice 001</dc:title>
  <dc:creator>Owner</dc:creator>
  <cp:lastModifiedBy>reidmr</cp:lastModifiedBy>
  <cp:revision>14</cp:revision>
  <dcterms:created xsi:type="dcterms:W3CDTF">2012-02-23T10:43:37Z</dcterms:created>
  <dcterms:modified xsi:type="dcterms:W3CDTF">2013-01-28T21:03:31Z</dcterms:modified>
</cp:coreProperties>
</file>