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9" r:id="rId15"/>
    <p:sldId id="290" r:id="rId16"/>
    <p:sldId id="269" r:id="rId17"/>
    <p:sldId id="270" r:id="rId18"/>
    <p:sldId id="271" r:id="rId19"/>
    <p:sldId id="272" r:id="rId20"/>
    <p:sldId id="286" r:id="rId21"/>
    <p:sldId id="287" r:id="rId22"/>
    <p:sldId id="273" r:id="rId23"/>
    <p:sldId id="284" r:id="rId24"/>
    <p:sldId id="285" r:id="rId25"/>
    <p:sldId id="274" r:id="rId26"/>
    <p:sldId id="288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94" r:id="rId35"/>
    <p:sldId id="282" r:id="rId36"/>
    <p:sldId id="283" r:id="rId37"/>
    <p:sldId id="291" r:id="rId38"/>
    <p:sldId id="295" r:id="rId39"/>
    <p:sldId id="293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DE9588-D7B9-4470-9A28-5B3CFA2D0D06}" type="datetimeFigureOut">
              <a:rPr lang="en-US" smtClean="0"/>
              <a:pPr/>
              <a:t>8/6/13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8F147-F92B-4E6A-92A9-E2C66BE513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ansitionalliving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jjdp.gov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op.gov/locations/cc/index.jsp" TargetMode="External"/><Relationship Id="rId3" Type="http://schemas.openxmlformats.org/officeDocument/2006/relationships/hyperlink" Target="http://www.bop.gov/locations/cc/SOW_Non-Secure_Juvie.pdf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op.gov/locations/maps/WXR.jsp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dfin.com/CA/Garden-Grove/11112-Barclay-Dr-92841/home/3642143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hh.org/about_u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U.S. Correctional Population reaches 6.3 Million Men and Women</a:t>
            </a:r>
          </a:p>
          <a:p>
            <a:pPr>
              <a:buNone/>
            </a:pPr>
            <a:r>
              <a:rPr lang="en-US" dirty="0" smtClean="0"/>
              <a:t>	that is</a:t>
            </a:r>
          </a:p>
          <a:p>
            <a:pPr>
              <a:buNone/>
            </a:pPr>
            <a:r>
              <a:rPr lang="en-US" dirty="0" smtClean="0"/>
              <a:t>3.1 % of the Adult U.S.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those percentages mean to Corrections/law enforcement/ community relations officer?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out of every 200 persons will be on some type of sentencing guideline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Sentencing Disparity</a:t>
            </a:r>
          </a:p>
          <a:p>
            <a:pPr lvl="1"/>
            <a:r>
              <a:rPr lang="en-US" dirty="0" smtClean="0"/>
              <a:t>No evident reason for the differences.  It is know as unequal treatment of similar situated offenders.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Detention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sentencing is usually in conjunction with probations but may be imposed by the court as a separate punishment.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Detention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punitive sentence and was designed to relieve institutional overcrowding.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Supervised Release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Residential Centers-</a:t>
            </a:r>
          </a:p>
          <a:p>
            <a:pPr lvl="1"/>
            <a:r>
              <a:rPr lang="en-US" dirty="0" smtClean="0"/>
              <a:t>They are intended as an alternative to confinement for persons not suited for probation or for those who need a period of re-adjustment to the community after imprisonment.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Residential Facilities-</a:t>
            </a:r>
          </a:p>
          <a:p>
            <a:pPr lvl="1"/>
            <a:r>
              <a:rPr lang="en-US" dirty="0" smtClean="0"/>
              <a:t>A facility from which residents are regularly permitted to leave, unaccompanied by any official for purposes of using community resources</a:t>
            </a:r>
          </a:p>
          <a:p>
            <a:pPr lvl="2"/>
            <a:r>
              <a:rPr lang="en-US" dirty="0" smtClean="0"/>
              <a:t>Schools</a:t>
            </a:r>
          </a:p>
          <a:p>
            <a:pPr lvl="2"/>
            <a:r>
              <a:rPr lang="en-US" dirty="0" smtClean="0"/>
              <a:t>Employment</a:t>
            </a:r>
          </a:p>
          <a:p>
            <a:pPr lvl="2"/>
            <a:r>
              <a:rPr lang="en-US" dirty="0" smtClean="0"/>
              <a:t>Treatment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Halfway House</a:t>
            </a:r>
          </a:p>
          <a:p>
            <a:pPr lvl="1"/>
            <a:r>
              <a:rPr lang="en-US" dirty="0" smtClean="0"/>
              <a:t>A facility for offenders who are either about to be released from an institution or immediately after release or alternatives to jail or prison incarceration.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Continues after incarceration</a:t>
            </a:r>
          </a:p>
          <a:p>
            <a:pPr lvl="1"/>
            <a:r>
              <a:rPr lang="en-US" dirty="0" smtClean="0"/>
              <a:t>And it deals with split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Halfway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38912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http://www.transitionalliving.org/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Offender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http://www.ojjdp.gov/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Reporting Centers-</a:t>
            </a:r>
          </a:p>
          <a:p>
            <a:pPr lvl="1"/>
            <a:r>
              <a:rPr lang="en-US" dirty="0" smtClean="0"/>
              <a:t>Centers to which adults and sometimes juveniles report in lieu of incarceration as a condition of probation.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Reporting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indicate that offenders in these programs must not only physically report to their centers daily but also provide a schedule of planned activities and participate in designed activities.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Reporting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addition;</a:t>
            </a:r>
          </a:p>
          <a:p>
            <a:pPr lvl="1"/>
            <a:r>
              <a:rPr lang="en-US" dirty="0" smtClean="0"/>
              <a:t>Offenders must call the centers by phone through the day</a:t>
            </a:r>
          </a:p>
          <a:p>
            <a:pPr lvl="1"/>
            <a:r>
              <a:rPr lang="en-US" dirty="0" smtClean="0"/>
              <a:t>Expect random calls by staff both during the day and at home following curfews.</a:t>
            </a:r>
          </a:p>
          <a:p>
            <a:pPr lvl="1"/>
            <a:r>
              <a:rPr lang="en-US" dirty="0" smtClean="0"/>
              <a:t>Offenders must contact their respective centers an average of 60 times weekly and </a:t>
            </a:r>
          </a:p>
          <a:p>
            <a:pPr lvl="1"/>
            <a:r>
              <a:rPr lang="en-US" dirty="0" smtClean="0"/>
              <a:t>Take random drug tests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Restitution Centers-</a:t>
            </a:r>
          </a:p>
          <a:p>
            <a:pPr lvl="1"/>
            <a:r>
              <a:rPr lang="en-US" dirty="0" smtClean="0"/>
              <a:t>Centers for offenders ordered by the court to make financial payments to victims.</a:t>
            </a:r>
          </a:p>
          <a:p>
            <a:pPr lvl="2"/>
            <a:r>
              <a:rPr lang="en-US" dirty="0" smtClean="0"/>
              <a:t>The offender must seek and obtain employment</a:t>
            </a:r>
          </a:p>
          <a:p>
            <a:pPr lvl="2"/>
            <a:r>
              <a:rPr lang="en-US" dirty="0" smtClean="0"/>
              <a:t>Make restitution</a:t>
            </a:r>
          </a:p>
          <a:p>
            <a:pPr lvl="2"/>
            <a:r>
              <a:rPr lang="en-US" dirty="0" smtClean="0"/>
              <a:t>Reimburse the center for room and board</a:t>
            </a:r>
          </a:p>
          <a:p>
            <a:pPr lvl="2"/>
            <a:r>
              <a:rPr lang="en-US" dirty="0" smtClean="0"/>
              <a:t>Participation in community or in-house programs.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Talbert House Day Reporting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 of the program was to provide an alternative disposition for probationers facing revocation, which combines high levels of supervision.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Furlough Centers</a:t>
            </a:r>
          </a:p>
          <a:p>
            <a:pPr lvl="1"/>
            <a:r>
              <a:rPr lang="en-US" dirty="0" smtClean="0"/>
              <a:t>Sentenced offenders released from a correctional institution for work during the day.</a:t>
            </a:r>
          </a:p>
          <a:p>
            <a:pPr lvl="2"/>
            <a:r>
              <a:rPr lang="en-US" dirty="0" smtClean="0"/>
              <a:t>Offenders typically spend nights and weekends in the facility and must participate in community or in-house programs.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Halfway Houses-</a:t>
            </a:r>
          </a:p>
          <a:p>
            <a:pPr lvl="1"/>
            <a:r>
              <a:rPr lang="en-US" dirty="0" smtClean="0"/>
              <a:t>this program is to provide federal prison inmates a transition back to the community where they will live upon release from federal custody.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Mentally Handicapped Offenders</a:t>
            </a:r>
          </a:p>
          <a:p>
            <a:pPr lvl="1"/>
            <a:r>
              <a:rPr lang="en-US" dirty="0" smtClean="0"/>
              <a:t>An estimated 2% of the nation’s population is mentally handicapped (having an IQ below 70)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programs found</a:t>
            </a:r>
          </a:p>
          <a:p>
            <a:pPr lvl="2"/>
            <a:r>
              <a:rPr lang="en-US" dirty="0" smtClean="0"/>
              <a:t>Following jail</a:t>
            </a:r>
          </a:p>
          <a:p>
            <a:pPr lvl="3"/>
            <a:r>
              <a:rPr lang="en-US" dirty="0" smtClean="0"/>
              <a:t>Shock incarceration</a:t>
            </a:r>
          </a:p>
          <a:p>
            <a:pPr lvl="3"/>
            <a:r>
              <a:rPr lang="en-US" dirty="0" smtClean="0"/>
              <a:t>Shock probation</a:t>
            </a:r>
          </a:p>
          <a:p>
            <a:pPr lvl="3"/>
            <a:r>
              <a:rPr lang="en-US" dirty="0" smtClean="0"/>
              <a:t>Prison furlough programs</a:t>
            </a:r>
          </a:p>
          <a:p>
            <a:pPr lvl="3"/>
            <a:r>
              <a:rPr lang="en-US" dirty="0" smtClean="0"/>
              <a:t>Work programs</a:t>
            </a:r>
          </a:p>
          <a:p>
            <a:pPr lvl="3"/>
            <a:r>
              <a:rPr lang="en-US" dirty="0" smtClean="0"/>
              <a:t>Educational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jails or prisons have sufficient facilities and programs to handle the special needs of the developmentally disabled offender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Developmentally disabled prisoner released in a community-</a:t>
            </a:r>
          </a:p>
          <a:p>
            <a:pPr lvl="1"/>
            <a:r>
              <a:rPr lang="en-US" dirty="0" smtClean="0"/>
              <a:t>Criminal justice personnel are not presently trained to handle the special problems and needs of such a offender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developmentally disabled offender should be assigned to programs that meet their individual needs.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the community correctional facilities in your neighborhood?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999 Dawson, Long Beach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maps.google.com/maps?hl=en&amp;bav=on.2,or.r_gc.r_pw.r_qf.&amp;bpcl=38625945&amp;biw=1280&amp;bih=854&amp;q=10th+and+dawson,+long+Beach,+Ca&amp;um=1&amp;ie=UTF-8&amp;hq=&amp;hnear=0x80dd310cafa9c815:0x3b1dbad7291729ac,E+10th+St+%26+Dawson+Ave,+Long+Beach,+CA+90804&amp;gl=us&amp;sa=X&amp;ei=pHikUIqYBsijigKCgoFo&amp;ved=0CCsQ8gEwA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http://www.bop.gov/locations/cc/index.jsp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Community corrections is an integral component of the Bureau's correctional programs. Community corrections staff develop and </a:t>
            </a:r>
            <a:r>
              <a:rPr lang="en-US" dirty="0" smtClean="0">
                <a:hlinkClick r:id="rId3"/>
              </a:rPr>
              <a:t>administer contracts</a:t>
            </a:r>
            <a:r>
              <a:rPr lang="en-US" dirty="0" smtClean="0"/>
              <a:t> for community-based correctional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http://www.bop.gov/locations/maps/WXR.jsp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Metropolitan Detention Center (MDC) in Los Angeles, California, is an administrative facility for male and female inmates.</a:t>
            </a:r>
          </a:p>
          <a:p>
            <a:r>
              <a:rPr lang="en-US" dirty="0" smtClean="0"/>
              <a:t>The facility is located in downtown Los Angeles, off the Hollywood Freeway (Highway 101) on the corner of Alameda and </a:t>
            </a:r>
            <a:r>
              <a:rPr lang="en-US" dirty="0" err="1" smtClean="0"/>
              <a:t>Aliso</a:t>
            </a:r>
            <a:r>
              <a:rPr lang="en-US" dirty="0" smtClean="0"/>
              <a:t> Streets.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maps.google.com/maps?hl=en&amp;sugexp=les;&amp;cp=21&amp;gs_id=n1&amp;xhr=t&amp;bav=on.2,or.r_gc.r_pw.r_qf.&amp;bpcl=38625945&amp;biw=1280&amp;bih=854&amp;q=11112+barclay+drive+garden+grove+ca+92841&amp;um=1&amp;ie=UTF-8&amp;hq=&amp;hnear=0x80dd285105cef8cd:0x8ea6379ad2222e85,11112+Barclay+Dr,+Garden+Grove,+CA+92841&amp;gl=us&amp;sa=X&amp;ei=dlekUPaCNO7hiwK_4ICQCQ&amp;sqi=2&amp;ved=0CCsQ8gEwAA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http://www.redfin.com/CA/Garden-Grove/11112-Barclay-Dr-92841/home/3642143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facility is no different to view than any other apartment complex in a residential community.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http://www.hahh.org/about_us.htm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u="sng" dirty="0" smtClean="0"/>
              <a:t>MISSION STATEMENT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It is the mission of </a:t>
            </a:r>
            <a:r>
              <a:rPr lang="en-US" i="1" dirty="0" err="1" smtClean="0"/>
              <a:t>Harbour</a:t>
            </a:r>
            <a:r>
              <a:rPr lang="en-US" i="1" dirty="0" smtClean="0"/>
              <a:t> Area Halfway Houses to provide a full spectrum of social services to women who are incarcerated or at risk of incarceration, with a specific emphasis on issues related to substance abuse.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fits squarely into the goal of the offender who </a:t>
            </a:r>
          </a:p>
          <a:p>
            <a:pPr lvl="1"/>
            <a:r>
              <a:rPr lang="en-US" dirty="0" smtClean="0"/>
              <a:t>criminal behavior is reduced, or </a:t>
            </a:r>
          </a:p>
          <a:p>
            <a:pPr lvl="1"/>
            <a:r>
              <a:rPr lang="en-US" dirty="0" smtClean="0"/>
              <a:t>eliminated through programs in the community and </a:t>
            </a:r>
          </a:p>
          <a:p>
            <a:pPr lvl="1"/>
            <a:r>
              <a:rPr lang="en-US" dirty="0" smtClean="0"/>
              <a:t>who will commit fewer if any crimes in the future.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Probation</a:t>
            </a:r>
          </a:p>
          <a:p>
            <a:pPr lvl="1"/>
            <a:r>
              <a:rPr lang="en-US" dirty="0" smtClean="0"/>
              <a:t>Probation –is a sentence imposed by the court that does not usually involve confinement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Parole</a:t>
            </a:r>
          </a:p>
          <a:p>
            <a:pPr lvl="1"/>
            <a:r>
              <a:rPr lang="en-US" dirty="0" smtClean="0"/>
              <a:t>Is the release of an offender from confinement prior to the expiration of sentence on conditions of good behavior and supervision in the community.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Jail</a:t>
            </a:r>
          </a:p>
          <a:p>
            <a:pPr lvl="1"/>
            <a:r>
              <a:rPr lang="en-US" dirty="0" smtClean="0"/>
              <a:t>A jail is a confinement facility, usually administered by a local law enforcement agency, intended for adults by sometimes containing juveniles.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</a:t>
            </a:r>
          </a:p>
          <a:p>
            <a:pPr lvl="1"/>
            <a:r>
              <a:rPr lang="en-US" dirty="0" smtClean="0"/>
              <a:t>A state or federal confinement facility having custodial authority over criminal law violation adults sentenced to confinement usually for more than one year.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U.S. Prison/Jail/Parole Population</a:t>
            </a:r>
          </a:p>
          <a:p>
            <a:pPr lvl="1"/>
            <a:r>
              <a:rPr lang="en-US" dirty="0" smtClean="0"/>
              <a:t>20% in Prison</a:t>
            </a:r>
          </a:p>
          <a:p>
            <a:pPr lvl="1"/>
            <a:r>
              <a:rPr lang="en-US" dirty="0" smtClean="0"/>
              <a:t>7.60 % in Jail</a:t>
            </a:r>
          </a:p>
          <a:p>
            <a:pPr lvl="1"/>
            <a:r>
              <a:rPr lang="en-US" dirty="0" smtClean="0"/>
              <a:t>10.00% on Parole</a:t>
            </a:r>
          </a:p>
          <a:p>
            <a:pPr lvl="1"/>
            <a:r>
              <a:rPr lang="en-US" dirty="0" smtClean="0"/>
              <a:t>63.20% on Probation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364</TotalTime>
  <Words>1097</Words>
  <Application>Microsoft Macintosh PowerPoint</Application>
  <PresentationFormat>On-screen Show (4:3)</PresentationFormat>
  <Paragraphs>127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Home Detention</vt:lpstr>
      <vt:lpstr>Home Detention</vt:lpstr>
      <vt:lpstr>Community Corrections</vt:lpstr>
      <vt:lpstr>Community Corrections</vt:lpstr>
      <vt:lpstr>Community Corrections</vt:lpstr>
      <vt:lpstr>Community Corrections</vt:lpstr>
      <vt:lpstr>Halfway House</vt:lpstr>
      <vt:lpstr>Juvenile Offender</vt:lpstr>
      <vt:lpstr>Community Corrections</vt:lpstr>
      <vt:lpstr>Day Reporting Centers</vt:lpstr>
      <vt:lpstr>Day Reporting Centers</vt:lpstr>
      <vt:lpstr>Community Corrections</vt:lpstr>
      <vt:lpstr>Talbert House Day Reporting Center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Community Corrections</vt:lpstr>
      <vt:lpstr>999 Dawson, Long Beach</vt:lpstr>
      <vt:lpstr>BOP</vt:lpstr>
      <vt:lpstr>Locations</vt:lpstr>
      <vt:lpstr>PowerPoint Presentation</vt:lpstr>
      <vt:lpstr>PowerPoint Presentation</vt:lpstr>
      <vt:lpstr>PowerPoint Presentation</vt:lpstr>
      <vt:lpstr>End</vt:lpstr>
    </vt:vector>
  </TitlesOfParts>
  <Company>LAHC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</dc:title>
  <dc:creator>reidmr</dc:creator>
  <cp:lastModifiedBy>Michael Reid</cp:lastModifiedBy>
  <cp:revision>42</cp:revision>
  <dcterms:created xsi:type="dcterms:W3CDTF">2011-11-15T19:25:41Z</dcterms:created>
  <dcterms:modified xsi:type="dcterms:W3CDTF">2013-08-06T22:49:01Z</dcterms:modified>
</cp:coreProperties>
</file>